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7" y="5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277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欢迎查阅《文体培训班功能用户手册》，本手册将详细介绍中国科学技术大学智慧工会平台中“文体培训班”功能的使用方法，帮助不同角色的用户快速上手。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本手册分为五个部分，涵盖了从功能介绍到不同角色的详细操作指南，以及签到记录的管理方法，您可以根据自己的角色快速定位到相关章节。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首先，我们来整体了解一下文体培训班功能。这个功能主要解决了传统培训班管理流程繁琐的问题，通过线上平台，实现了从开班设置到签到记录的全流程管理。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整个功能的核心流程分为六个步骤，从管理员设置开班时间开始，到创建者创建并提交审核，再到用户报名和签到，最后由管理员和创建者进行记录管理，形成一个完整的闭环。右侧是平台首页，可以看到“文体培训班”的入口位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接下来是第二部分，针对校工会管理员的操作指南。管理员的主要任务是进行开班时间的设置。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管理员设置开班时间的操作非常简单，只需三步：登录管理台，进入文体培训班模块，然后在设置界面中选择合适的时间范围即可。右侧是具体的操作界面截图。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第三部分是针对院级工会和协会创建者的指南，这部分用户需要完成培训班的创建和审核提交。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创建培训班时，需要填写一系列详细信息，包括培训班的基础信息、具体的培训安排以及授课老师信息等。右侧是创建表单的截图，您可以参考填写各项内容。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信息填写完毕后，需要提交审核。审核流程分为两种情况：没有经费的培训班只需经过院级负责人和文体部审批；有经费的培训班则需要在此基础上，增加财务和校工会主席的审批环节。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第四部分是面向普通用户的操作指南，主要包括报名和签到两个环节。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用户报名流程非常直观：登录用户端后，在首页找到“文体培训班”菜单，进入后可以看到所有可报名的培训班列表，选择您感兴趣的课程，点击报名即可。右侧是用户端的报名界面截图。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培训期间的签到非常便捷，用户只需打开手机扫描现场的签到二维码，即可完成签到。右侧是签到成功的界面截图，整个过程快速高效。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最后一部分是关于签到记录的管理，管理员和创建者都可以方便地查看和导出相关数据。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管理员在管理端可以轻松导出签到记录。在培训班列表页找到对应的培训班，点击“导出”按钮，就能得到包含详细签到信息的Excel文件，方便进行数据统计和分析。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培训班的创建者也可以在用户端的个人中心查看签到情况。登录后进入个人中心，在“文体培训班”板块就能看到自己创建的培训班的实时签到数据，方便及时掌握培训情况。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感谢您阅读本手册，希望它能帮助您顺利使用文体培训班功能。如果在使用过程中有任何疑问，请随时联系平台管理员。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9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9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9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image" Target="../media/image2.jpe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e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jpe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6.svg"/><Relationship Id="rId10" Type="http://schemas.openxmlformats.org/officeDocument/2006/relationships/image" Target="../media/image36.png"/><Relationship Id="rId4" Type="http://schemas.openxmlformats.org/officeDocument/2006/relationships/image" Target="../media/image5.png"/><Relationship Id="rId9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38.svg"/><Relationship Id="rId10" Type="http://schemas.openxmlformats.org/officeDocument/2006/relationships/image" Target="../media/image41.jpeg"/><Relationship Id="rId4" Type="http://schemas.openxmlformats.org/officeDocument/2006/relationships/image" Target="../media/image37.png"/><Relationship Id="rId9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3" Type="http://schemas.openxmlformats.org/officeDocument/2006/relationships/image" Target="../media/image2.jpeg"/><Relationship Id="rId7" Type="http://schemas.openxmlformats.org/officeDocument/2006/relationships/image" Target="../media/image45.sv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5" Type="http://schemas.openxmlformats.org/officeDocument/2006/relationships/image" Target="../media/image5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Relationship Id="rId1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.jpe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sv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.jpeg"/><Relationship Id="rId7" Type="http://schemas.openxmlformats.org/officeDocument/2006/relationships/image" Target="../media/image6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.jpeg"/><Relationship Id="rId7" Type="http://schemas.openxmlformats.org/officeDocument/2006/relationships/image" Target="../media/image7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75.png"/><Relationship Id="rId5" Type="http://schemas.openxmlformats.org/officeDocument/2006/relationships/image" Target="../media/image58.svg"/><Relationship Id="rId10" Type="http://schemas.openxmlformats.org/officeDocument/2006/relationships/image" Target="../media/image74.png"/><Relationship Id="rId4" Type="http://schemas.openxmlformats.org/officeDocument/2006/relationships/image" Target="../media/image57.png"/><Relationship Id="rId9" Type="http://schemas.openxmlformats.org/officeDocument/2006/relationships/image" Target="../media/image6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F1E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2286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 dirty="0" err="1">
                <a:solidFill>
                  <a:srgbClr val="F0F2F5"/>
                </a:solidFill>
                <a:latin typeface="Noto Sans SC"/>
                <a:ea typeface="Noto Sans SC"/>
                <a:cs typeface="Noto Sans SC"/>
                <a:sym typeface="Noto Sans SC"/>
              </a:rPr>
              <a:t>文体培训班</a:t>
            </a:r>
            <a:r>
              <a:rPr lang="zh-CN" altLang="en-US" sz="3600" b="1" i="0" u="none" strike="noStrike">
                <a:solidFill>
                  <a:srgbClr val="F0F2F5"/>
                </a:solidFill>
                <a:latin typeface="Noto Sans SC"/>
                <a:ea typeface="Noto Sans SC"/>
                <a:cs typeface="Noto Sans SC"/>
                <a:sym typeface="Noto Sans SC"/>
              </a:rPr>
              <a:t>使用说明</a:t>
            </a:r>
            <a:endParaRPr lang="en-US" sz="1100" dirty="0"/>
          </a:p>
        </p:txBody>
      </p:sp>
      <p:cxnSp>
        <p:nvCxnSpPr>
          <p:cNvPr id="5" name="Connector 5"/>
          <p:cNvCxnSpPr/>
          <p:nvPr/>
        </p:nvCxnSpPr>
        <p:spPr>
          <a:xfrm rot="-34376">
            <a:off x="5461032" y="3232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00529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1016000" y="3429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F0F2F5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中国科学技术大学智慧工会平台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826000" y="5842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0F2F5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版本 V1.0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635000"/>
            <a:ext cx="381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080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800" y="2006600"/>
            <a:ext cx="355600" cy="355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74800" y="198120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功能概述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743200"/>
            <a:ext cx="5080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800" y="29718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74800" y="294640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02. 校工会管理员操作指南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3708400"/>
            <a:ext cx="5080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6800" y="39370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574800" y="391160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院级工会/协会创建者操作指南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673600"/>
            <a:ext cx="5080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6800" y="49022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74800" y="487680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普通用户操作指南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638800"/>
            <a:ext cx="5080000" cy="812800"/>
          </a:xfrm>
          <a:prstGeom prst="roundRect">
            <a:avLst>
              <a:gd name="adj" fmla="val 1562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6800" y="58674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574800" y="584200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05. 签到记录管理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一、功能概述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4064000"/>
          </a:xfrm>
          <a:prstGeom prst="roundRect">
            <a:avLst>
              <a:gd name="adj" fmla="val 312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00" y="21590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2032000" y="22606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文体培训班</a:t>
            </a:r>
            <a:endParaRPr lang="en-US" sz="1100" dirty="0"/>
          </a:p>
        </p:txBody>
      </p:sp>
      <p:cxnSp>
        <p:nvCxnSpPr>
          <p:cNvPr id="7" name="Connector 7"/>
          <p:cNvCxnSpPr/>
          <p:nvPr/>
        </p:nvCxnSpPr>
        <p:spPr>
          <a:xfrm rot="-4523">
            <a:off x="1270004" y="2851150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270000" y="3111500"/>
            <a:ext cx="965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 dirty="0" err="1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文体培训班功能旨在为校内工会组织提供一个便捷的线上平台，用于培训班的创建、报名、签到及数据管理，实现活动流程的数字化和高效化</a:t>
            </a:r>
            <a:r>
              <a:rPr lang="en-US" sz="1400" b="0" i="0" u="none" strike="noStrike" dirty="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70000" y="4445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651000" y="44450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便捷开班设置</a:t>
            </a:r>
            <a:endParaRPr lang="en-US" sz="1100"/>
          </a:p>
        </p:txBody>
      </p:sp>
      <p:grpSp>
        <p:nvGrpSpPr>
          <p:cNvPr id="19" name="组合 18"/>
          <p:cNvGrpSpPr/>
          <p:nvPr/>
        </p:nvGrpSpPr>
        <p:grpSpPr>
          <a:xfrm>
            <a:off x="3518877" y="4445000"/>
            <a:ext cx="2667000" cy="381000"/>
            <a:chOff x="4064000" y="4445000"/>
            <a:chExt cx="2667000" cy="381000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064000" y="4445000"/>
              <a:ext cx="304800" cy="304800"/>
            </a:xfrm>
            <a:prstGeom prst="rect">
              <a:avLst/>
            </a:prstGeom>
          </p:spPr>
        </p:pic>
        <p:sp>
          <p:nvSpPr>
            <p:cNvPr id="12" name="AutoShape 12"/>
            <p:cNvSpPr/>
            <p:nvPr/>
          </p:nvSpPr>
          <p:spPr>
            <a:xfrm>
              <a:off x="4445000" y="4445000"/>
              <a:ext cx="2286000" cy="381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400" b="1" i="0" u="none" strike="noStrike" dirty="0" err="1">
                  <a:solidFill>
                    <a:srgbClr val="333333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在线报名管理</a:t>
              </a:r>
              <a:endParaRPr lang="en-US" sz="11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842000" y="4453792"/>
            <a:ext cx="2667000" cy="381000"/>
            <a:chOff x="6858000" y="4445000"/>
            <a:chExt cx="2667000" cy="38100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58000" y="4445000"/>
              <a:ext cx="304800" cy="304800"/>
            </a:xfrm>
            <a:prstGeom prst="rect">
              <a:avLst/>
            </a:prstGeom>
          </p:spPr>
        </p:pic>
        <p:sp>
          <p:nvSpPr>
            <p:cNvPr id="14" name="AutoShape 14"/>
            <p:cNvSpPr/>
            <p:nvPr/>
          </p:nvSpPr>
          <p:spPr>
            <a:xfrm>
              <a:off x="7239000" y="4445000"/>
              <a:ext cx="2286000" cy="381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400" b="1" i="0" u="none" strike="noStrike">
                  <a:solidFill>
                    <a:srgbClr val="333333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智能签到考勤</a:t>
              </a:r>
              <a:endParaRPr lang="en-US" sz="11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02515" y="4453792"/>
            <a:ext cx="2667000" cy="381000"/>
            <a:chOff x="1270000" y="4953000"/>
            <a:chExt cx="2667000" cy="381000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270000" y="4953000"/>
              <a:ext cx="304800" cy="304800"/>
            </a:xfrm>
            <a:prstGeom prst="rect">
              <a:avLst/>
            </a:prstGeom>
          </p:spPr>
        </p:pic>
        <p:sp>
          <p:nvSpPr>
            <p:cNvPr id="16" name="AutoShape 16"/>
            <p:cNvSpPr/>
            <p:nvPr/>
          </p:nvSpPr>
          <p:spPr>
            <a:xfrm>
              <a:off x="1651000" y="4953000"/>
              <a:ext cx="2286000" cy="381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400" b="1" i="0" u="none" strike="noStrike">
                  <a:solidFill>
                    <a:srgbClr val="333333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全流程数据管理</a:t>
              </a:r>
              <a:endParaRPr lang="en-US" sz="11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功能核心流程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5240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90000"/>
            </a:srgbClr>
          </a:solidFill>
          <a:ln cap="flat" cmpd="sng">
            <a:solidFill>
              <a:srgbClr val="E6CFCF">
                <a:alpha val="9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714500"/>
            <a:ext cx="406400" cy="4064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524000" y="16764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开班时间设置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524000" y="2006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校工会管理员统一设定每学期的开班时间范围，开启报名窗口。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8575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90000"/>
            </a:srgbClr>
          </a:solidFill>
          <a:ln cap="flat" cmpd="sng">
            <a:solidFill>
              <a:srgbClr val="E6CFCF">
                <a:alpha val="9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0480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0099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培训班创建与审核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24000" y="33401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院级工会或协会在开放时间内创建培训班并提交，经由系统审核通过。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41910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90000"/>
            </a:srgbClr>
          </a:solidFill>
          <a:ln cap="flat" cmpd="sng">
            <a:solidFill>
              <a:srgbClr val="E6CFCF">
                <a:alpha val="9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4381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524000" y="43434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用户报名与签到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524000" y="4673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用户浏览并报名感兴趣的课程，现场通过扫码完成签到记录。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00" y="55245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90000"/>
            </a:srgbClr>
          </a:solidFill>
          <a:ln cap="flat" cmpd="sng">
            <a:solidFill>
              <a:srgbClr val="E6CFCF">
                <a:alpha val="9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6000" y="57150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524000" y="56769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记录管理与导出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524000" y="60071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管理员和创建者可实时查看报名及签到情况，并导出记录报表。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23000" y="1524000"/>
            <a:ext cx="5207000" cy="5143500"/>
          </a:xfrm>
          <a:prstGeom prst="roundRect">
            <a:avLst>
              <a:gd name="adj" fmla="val 2469"/>
            </a:avLst>
          </a:prstGeom>
          <a:solidFill>
            <a:srgbClr val="FFFFFF">
              <a:alpha val="90000"/>
            </a:srgbClr>
          </a:solidFill>
          <a:ln cap="flat" cmpd="sng">
            <a:solidFill>
              <a:srgbClr val="E6CFCF">
                <a:alpha val="9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2"/>
          <a:srcRect t="111" b="111"/>
          <a:stretch>
            <a:fillRect/>
          </a:stretch>
        </p:blipFill>
        <p:spPr>
          <a:xfrm>
            <a:off x="6413500" y="1714500"/>
            <a:ext cx="4826000" cy="3810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1" name="AutoShape 21"/>
          <p:cNvSpPr/>
          <p:nvPr/>
        </p:nvSpPr>
        <p:spPr>
          <a:xfrm>
            <a:off x="6413500" y="5651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平台首页“文体培训班”功能入口展示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762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二、校工会管理员操作指南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69">
            <a:off x="762040" y="1517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50800" cap="flat" cmpd="sng">
            <a:solidFill>
              <a:srgbClr val="00529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10668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1270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00" y="24130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032000" y="2514600"/>
            <a:ext cx="863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核心职责：开班时间设置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523">
            <a:off x="1270004" y="3105150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270000" y="3302000"/>
            <a:ext cx="965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校工会管理员的核心职责是设置每学期文体培训班的开班时间，为后续的创建工作划定时间范围。通过合理规划时间节点，确保培训活动有序进行。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设置开班时间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651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80000"/>
            </a:srgbClr>
          </a:solidFill>
          <a:ln cap="flat" cmpd="sng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905000"/>
            <a:ext cx="406400" cy="4064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587500" y="18415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1. 登录管理台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587500" y="2222500"/>
            <a:ext cx="400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使用管理员账号登录智慧工会平台管理后台。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1115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80000"/>
            </a:srgbClr>
          </a:solidFill>
          <a:ln cap="flat" cmpd="sng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365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87500" y="33020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2. 进入模块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87500" y="3683000"/>
            <a:ext cx="400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在管理台首页，点击进入“文体培训班”模块。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4572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80000"/>
            </a:srgbClr>
          </a:solidFill>
          <a:ln cap="flat" cmpd="sng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4826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587500" y="47625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3. 设置时间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587500" y="5143500"/>
            <a:ext cx="400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在开班时间设置界面，设定本学期文体培训班的开始和结束时间。</a:t>
            </a:r>
            <a:endParaRPr lang="en-US" sz="1100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rcRect l="16192" r="16192"/>
          <a:stretch>
            <a:fillRect/>
          </a:stretch>
        </p:blipFill>
        <p:spPr>
          <a:xfrm>
            <a:off x="6223000" y="1651000"/>
            <a:ext cx="5207000" cy="4191000"/>
          </a:xfrm>
          <a:prstGeom prst="roundRect">
            <a:avLst>
              <a:gd name="adj" fmla="val 3030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63500" dir="2700000" algn="tl" rotWithShape="0">
              <a:srgbClr val="000000">
                <a:alpha val="1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三、院级工会/协会创建者操作指南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69">
            <a:off x="762040" y="1390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50800" cap="flat" cmpd="sng">
            <a:solidFill>
              <a:srgbClr val="00529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1905000"/>
            <a:ext cx="10668000" cy="3810000"/>
          </a:xfrm>
          <a:prstGeom prst="roundRect">
            <a:avLst>
              <a:gd name="adj" fmla="val 3333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00" y="22860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032000" y="2387600"/>
            <a:ext cx="889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核心职责概述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70000" y="3048000"/>
            <a:ext cx="965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院级工会或协会作为创建者，主要负责培训班的具体创建、信息填写和提交审核工作。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6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这一环节是整个培训流程的起点，确保信息的准确性和完整性对于后续的审批和开展至关重要。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创建培训班信息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524000"/>
            <a:ext cx="5334000" cy="1397000"/>
          </a:xfrm>
          <a:prstGeom prst="roundRect">
            <a:avLst>
              <a:gd name="adj" fmla="val 9090"/>
            </a:avLst>
          </a:prstGeom>
          <a:solidFill>
            <a:srgbClr val="FFFFFF">
              <a:alpha val="90000"/>
            </a:srgbClr>
          </a:solidFill>
          <a:ln cap="flat" cmpd="sng">
            <a:solidFill>
              <a:srgbClr val="E6CFCF">
                <a:alpha val="9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714500"/>
            <a:ext cx="406400" cy="4064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524000" y="1676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基础信息设置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524000" y="20574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填写培训班名称、所属工会/协会、开班人数及报名人数限制等核心信息。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111500"/>
            <a:ext cx="5334000" cy="1397000"/>
          </a:xfrm>
          <a:prstGeom prst="roundRect">
            <a:avLst>
              <a:gd name="adj" fmla="val 9090"/>
            </a:avLst>
          </a:prstGeom>
          <a:solidFill>
            <a:srgbClr val="FFFFFF">
              <a:alpha val="90000"/>
            </a:srgbClr>
          </a:solidFill>
          <a:ln cap="flat" cmpd="sng">
            <a:solidFill>
              <a:srgbClr val="E6CFCF">
                <a:alpha val="9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3020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2639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培训细节安排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24000" y="36449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设定培训周期、具体上课时间、上课地点，以及授课老师的详细信息。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4699000"/>
            <a:ext cx="5334000" cy="1397000"/>
          </a:xfrm>
          <a:prstGeom prst="roundRect">
            <a:avLst>
              <a:gd name="adj" fmla="val 9090"/>
            </a:avLst>
          </a:prstGeom>
          <a:solidFill>
            <a:srgbClr val="FFFFFF">
              <a:alpha val="90000"/>
            </a:srgbClr>
          </a:solidFill>
          <a:ln cap="flat" cmpd="sng">
            <a:solidFill>
              <a:srgbClr val="E6CFCF">
                <a:alpha val="9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4889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524000" y="4851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其他设置选项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524000" y="52324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配置与普通活动一致的其他选项，确保培训班各项功能正常运行。</a:t>
            </a:r>
            <a:endParaRPr lang="en-US" sz="1100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rcRect t="18295" b="18295"/>
          <a:stretch>
            <a:fillRect/>
          </a:stretch>
        </p:blipFill>
        <p:spPr>
          <a:xfrm>
            <a:off x="6350000" y="1524000"/>
            <a:ext cx="5080000" cy="4572000"/>
          </a:xfrm>
          <a:prstGeom prst="roundRect">
            <a:avLst>
              <a:gd name="adj" fmla="val 2777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90500" dist="101600" dir="2700000" algn="tl" rotWithShape="0">
              <a:srgbClr val="000000">
                <a:alpha val="1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提交审核流程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524000"/>
            <a:ext cx="5080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778000"/>
            <a:ext cx="304800" cy="3048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397000" y="1752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通用审批流程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2222500"/>
            <a:ext cx="254000" cy="254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97000" y="2197100"/>
            <a:ext cx="419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院级工会/协会负责人审批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2603500"/>
            <a:ext cx="254000" cy="254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97000" y="2578100"/>
            <a:ext cx="419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文体部审批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549">
            <a:off x="1016009" y="3105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6000" y="3302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397000" y="3276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经费预算附加流程（如有）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6000" y="3746500"/>
            <a:ext cx="254000" cy="254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397000" y="3721100"/>
            <a:ext cx="419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财务审批</a:t>
            </a:r>
            <a:endParaRPr lang="en-US" sz="1100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16000" y="4127500"/>
            <a:ext cx="254000" cy="254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397000" y="4102100"/>
            <a:ext cx="419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校工会主席审批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096000" y="1524000"/>
            <a:ext cx="5334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350000" y="1714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系统界面参考</a:t>
            </a:r>
            <a:endParaRPr lang="en-US" sz="1100"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6"/>
          <a:srcRect l="11010" r="11010"/>
          <a:stretch>
            <a:fillRect/>
          </a:stretch>
        </p:blipFill>
        <p:spPr>
          <a:xfrm>
            <a:off x="6350000" y="2159000"/>
            <a:ext cx="4826000" cy="355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  <a:effectLst>
            <a:outerShdw blurRad="101600" dist="50800" dir="2700000" algn="tl" rotWithShape="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四、普通用户操作指南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69">
            <a:off x="762040" y="1390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50800" cap="flat" cmpd="sng">
            <a:solidFill>
              <a:srgbClr val="00529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10668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00" y="25400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032000" y="25400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浏览与报名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032000" y="2984500"/>
            <a:ext cx="3902808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 dirty="0" err="1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用户可通过平台便捷浏览各类文体培训班信息，筛选感兴趣的课程并完成在线报名流程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cxnSp>
        <p:nvCxnSpPr>
          <p:cNvPr id="9" name="Connector 9"/>
          <p:cNvCxnSpPr/>
          <p:nvPr/>
        </p:nvCxnSpPr>
        <p:spPr>
          <a:xfrm rot="5380901">
            <a:off x="4953000" y="3676668"/>
            <a:ext cx="228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4000" y="25400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366000" y="25400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培训签到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366000" y="2984500"/>
            <a:ext cx="3650762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 dirty="0" err="1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在培训期间，用户只需使用手机扫描现场二维码，即可快速完成签到，记录考勤信息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报名培训班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0" y="1778000"/>
            <a:ext cx="406400" cy="40640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270000" y="17526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登录用户端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70000" y="21336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使用个人账号登录智慧工会平台用户端，确保账号处于正常登录状态。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000" y="2921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270000" y="28956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进入菜单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70000" y="32766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在用户端首页导航栏中，找到并点击“文体培训班”专属菜单入口。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2000" y="4064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270000" y="40386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选择报名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270000" y="44196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浏览培训班列表，选择感兴趣的课程，点击进入详情页并完成报名操作。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rcRect t="2022" b="2022"/>
          <a:stretch>
            <a:fillRect/>
          </a:stretch>
        </p:blipFill>
        <p:spPr>
          <a:xfrm>
            <a:off x="6350000" y="1778000"/>
            <a:ext cx="2540000" cy="40640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63500" dir="2700000" algn="tl" rotWithShape="0">
              <a:srgbClr val="000000">
                <a:alpha val="15000"/>
              </a:srgbClr>
            </a:outerShdw>
          </a:effectLst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rcRect l="562" r="562"/>
          <a:stretch>
            <a:fillRect/>
          </a:stretch>
        </p:blipFill>
        <p:spPr>
          <a:xfrm>
            <a:off x="9144000" y="1778000"/>
            <a:ext cx="2540000" cy="40640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63500" dir="2700000" algn="tl" rotWithShape="0">
              <a:srgbClr val="000000">
                <a:alpha val="1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扫码签到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0" y="2032000"/>
            <a:ext cx="406400" cy="40640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320800" y="2006600"/>
            <a:ext cx="482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快速扫码签到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320800" y="24765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培训开始时，用户只需使用手机扫描管理员提供的签到二维码，即可快速完成签到，无需排队等待。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000" y="355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20800" y="3530600"/>
            <a:ext cx="482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系统自动记录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320800" y="40005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签到成功后，系统会自动记录签到时间、地点等信息，实时同步至后台管理系统，方便后续统计与查看。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 t="20792" b="20792"/>
          <a:stretch>
            <a:fillRect/>
          </a:stretch>
        </p:blipFill>
        <p:spPr>
          <a:xfrm>
            <a:off x="6604000" y="1778000"/>
            <a:ext cx="4826000" cy="4064000"/>
          </a:xfrm>
          <a:prstGeom prst="roundRect">
            <a:avLst>
              <a:gd name="adj" fmla="val 4687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63500" dir="2700000" algn="tl" rotWithShape="0">
              <a:srgbClr val="000000">
                <a:alpha val="1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五、签到记录管理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69">
            <a:off x="762040" y="1390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50800" cap="flat" cmpd="sng">
            <a:solidFill>
              <a:srgbClr val="00529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1905000"/>
            <a:ext cx="10668000" cy="3048000"/>
          </a:xfrm>
          <a:prstGeom prst="roundRect">
            <a:avLst>
              <a:gd name="adj" fmla="val 4166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254000" dist="1270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00" y="22860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032000" y="23876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考勤数据统计与导出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70000" y="2921000"/>
            <a:ext cx="965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管理员和培训班创建者可以通过平台查看和导出签到记录，方便进行考勤管理和数据统计。支持多种格式导出，满足不同场景下的数据分析需求。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管理端导出记录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651000"/>
            <a:ext cx="5080000" cy="4318000"/>
          </a:xfrm>
          <a:prstGeom prst="roundRect">
            <a:avLst>
              <a:gd name="adj" fmla="val 2941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905000"/>
            <a:ext cx="406400" cy="4064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524000" y="1905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01 进入列表定位目标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524000" y="2286000"/>
            <a:ext cx="406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在管理台的“文体培训班”列表页，浏览并找到需要导出数据的目标培训班。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549">
            <a:off x="1016009" y="3168650"/>
            <a:ext cx="4572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4290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429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02 一键导出详细报表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24000" y="3810000"/>
            <a:ext cx="406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点击培训班右侧的“导出”按钮，系统将自动生成并下载包含每周签到情况和详细信息的Excel文件。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096000" y="1651000"/>
            <a:ext cx="5334000" cy="4318000"/>
          </a:xfrm>
          <a:prstGeom prst="roundRect">
            <a:avLst>
              <a:gd name="adj" fmla="val 2941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 t="20772" b="20772"/>
          <a:stretch>
            <a:fillRect/>
          </a:stretch>
        </p:blipFill>
        <p:spPr>
          <a:xfrm>
            <a:off x="6350000" y="1905000"/>
            <a:ext cx="4826000" cy="1905000"/>
          </a:xfrm>
          <a:prstGeom prst="rect">
            <a:avLst/>
          </a:prstGeom>
          <a:noFill/>
          <a:ln w="12700" cap="flat" cmpd="sng">
            <a:solidFill>
              <a:srgbClr val="000000">
                <a:alpha val="10000"/>
              </a:srgbClr>
            </a:solidFill>
            <a:prstDash val="solid"/>
            <a:round/>
          </a:ln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 t="16704" b="16704"/>
          <a:stretch>
            <a:fillRect/>
          </a:stretch>
        </p:blipFill>
        <p:spPr>
          <a:xfrm>
            <a:off x="6350000" y="3937000"/>
            <a:ext cx="4826000" cy="1778000"/>
          </a:xfrm>
          <a:prstGeom prst="rect">
            <a:avLst/>
          </a:prstGeom>
          <a:noFill/>
          <a:ln w="12700" cap="flat" cmpd="sng">
            <a:solidFill>
              <a:srgbClr val="000000">
                <a:alpha val="10000"/>
              </a:srgbClr>
            </a:solidFill>
            <a:prstDash val="solid"/>
            <a:rou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/>
                <a:ea typeface="Noto Sans SC"/>
                <a:cs typeface="Noto Sans SC"/>
                <a:sym typeface="Noto Sans SC"/>
              </a:rPr>
              <a:t>创建者个人中心查看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0" y="1778000"/>
            <a:ext cx="406400" cy="40640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270000" y="17526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登录用户端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70000" y="21336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使用创建者账号登录用户端，确保账号权限正确。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000" y="2794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270000" y="27686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进入个人中心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70000" y="31496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点击底部导航栏的“我的”或头像，进入个人中心页面。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2000" y="3810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270000" y="37846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查看记录与数据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270000" y="41656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在“文体培训班”板块，查看创建的培训班签到数据，包括总人数、已签到和未签到人数等明细。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rcRect l="5496" r="5496"/>
          <a:stretch>
            <a:fillRect/>
          </a:stretch>
        </p:blipFill>
        <p:spPr>
          <a:xfrm>
            <a:off x="6350000" y="1778000"/>
            <a:ext cx="2540000" cy="35560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01600" dist="50800" dir="2700000" algn="tl" rotWithShape="0">
              <a:srgbClr val="000000">
                <a:alpha val="15000"/>
              </a:srgbClr>
            </a:outerShdw>
          </a:effectLst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rcRect l="5496" r="5496"/>
          <a:stretch>
            <a:fillRect/>
          </a:stretch>
        </p:blipFill>
        <p:spPr>
          <a:xfrm>
            <a:off x="9144000" y="1778000"/>
            <a:ext cx="2540000" cy="35560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01600" dist="50800" dir="2700000" algn="tl" rotWithShape="0">
              <a:srgbClr val="000000">
                <a:alpha val="1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192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2413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感谢使用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4376">
            <a:off x="5461032" y="3295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F5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1016000" y="3556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F0F2F5"/>
                </a:solidFill>
                <a:latin typeface="Noto Sans SC"/>
                <a:ea typeface="Noto Sans SC"/>
                <a:cs typeface="Noto Sans SC"/>
                <a:sym typeface="Noto Sans SC"/>
              </a:rPr>
              <a:t>《文体培训班功能用户手册》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486</Words>
  <Application>Microsoft Office PowerPoint</Application>
  <PresentationFormat>宽屏</PresentationFormat>
  <Paragraphs>137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0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校工会</cp:lastModifiedBy>
  <cp:revision>4</cp:revision>
  <dcterms:created xsi:type="dcterms:W3CDTF">2026-03-05T03:17:30Z</dcterms:created>
  <dcterms:modified xsi:type="dcterms:W3CDTF">2026-03-09T08:06:59Z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2052-3.0.2.4882</vt:lpwstr>
  </property>
</Properties>
</file>